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今日は虐待防止を、誰かを責める話としてではなく、日々のケアをチームで整える話として進めます。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最後は行動リストで終えます。研修後の一歩が明確になるように締めます。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研修の最後に短い確認テストとして使えます。解説は施設の方針に合わせて補足してください。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職員を萎縮させないよう、誰にでも起こり得るリスクとして扱います。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今日の到達目標を先に共有します。知識だけでなく、明日からの行動につなげます。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定義は施設資料や公的資料に合わせて確認してください。スライドでは現場でイメージしやすい表現にしています。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グレーゾーンは責めるためではなく、早めに気づくために扱います。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個人の注意不足だけにせず、仕組みやチームの状態も見ます。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架空事例です。本人の背景、職員の余裕、チームの声かけを分けて考えます。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すべて完璧にできなくても、まず相談することを強調します。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講師メモ: ワークは理想論ではなく、明日から試せる小さな行動に絞ります。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863840" y="0"/>
            <a:ext cx="4343400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549640" y="1115568"/>
            <a:ext cx="2487168" cy="3429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DD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887968" y="1572768"/>
            <a:ext cx="1828800" cy="347472"/>
          </a:xfrm>
          <a:prstGeom prst="roundRect">
            <a:avLst>
              <a:gd name="adj" fmla="val 13158"/>
            </a:avLst>
          </a:prstGeom>
          <a:solidFill>
            <a:srgbClr val="FBFAF6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052560" y="1650492"/>
            <a:ext cx="14996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研修資料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8887968" y="2231136"/>
            <a:ext cx="1828800" cy="347472"/>
          </a:xfrm>
          <a:prstGeom prst="roundRect">
            <a:avLst>
              <a:gd name="adj" fmla="val 13158"/>
            </a:avLst>
          </a:prstGeom>
          <a:solidFill>
            <a:srgbClr val="FBFAF6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052560" y="2308860"/>
            <a:ext cx="14996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委員会資料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8887968" y="2889504"/>
            <a:ext cx="1828800" cy="347472"/>
          </a:xfrm>
          <a:prstGeom prst="roundRect">
            <a:avLst>
              <a:gd name="adj" fmla="val 13158"/>
            </a:avLst>
          </a:prstGeom>
          <a:solidFill>
            <a:srgbClr val="FBFAF6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052560" y="2967228"/>
            <a:ext cx="14996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厚労省リンク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9793224" y="4553712"/>
            <a:ext cx="0" cy="658368"/>
          </a:xfrm>
          <a:prstGeom prst="line">
            <a:avLst/>
          </a:prstGeom>
          <a:noFill/>
          <a:ln w="25400">
            <a:solidFill>
              <a:srgbClr val="1F8F72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8412480" y="5257800"/>
            <a:ext cx="2743200" cy="502920"/>
          </a:xfrm>
          <a:prstGeom prst="roundRect">
            <a:avLst>
              <a:gd name="adj" fmla="val 12727"/>
            </a:avLst>
          </a:prstGeom>
          <a:solidFill>
            <a:srgbClr val="1F8F72"/>
          </a:solidFill>
          <a:ln w="12700">
            <a:solidFill>
              <a:srgbClr val="1F8F7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412480" y="5394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完成スライド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566928" y="603504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76656" y="653796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虐待防止研修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566928" y="1325880"/>
            <a:ext cx="66294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不適切なケアを、チームで早く見つける</a:t>
            </a:r>
            <a:endParaRPr lang="en-US" sz="3300" dirty="0"/>
          </a:p>
        </p:txBody>
      </p:sp>
      <p:sp>
        <p:nvSpPr>
          <p:cNvPr id="18" name="Text 15"/>
          <p:cNvSpPr/>
          <p:nvPr/>
        </p:nvSpPr>
        <p:spPr>
          <a:xfrm>
            <a:off x="594360" y="3090672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職員を責める研修ではなく、利用者の尊厳を守るための60分</a:t>
            </a:r>
            <a:endParaRPr lang="en-US" sz="1500" dirty="0"/>
          </a:p>
        </p:txBody>
      </p:sp>
      <p:sp>
        <p:nvSpPr>
          <p:cNvPr id="19" name="Shape 16"/>
          <p:cNvSpPr/>
          <p:nvPr/>
        </p:nvSpPr>
        <p:spPr>
          <a:xfrm>
            <a:off x="594360" y="4005072"/>
            <a:ext cx="1234440" cy="0"/>
          </a:xfrm>
          <a:prstGeom prst="line">
            <a:avLst/>
          </a:prstGeom>
          <a:noFill/>
          <a:ln w="38100">
            <a:solidFill>
              <a:srgbClr val="D7674D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94360" y="4279392"/>
            <a:ext cx="5669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NotebookLMで作った構成を、Canva化する前の完成イメージとして使えます。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22" name="Text 19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明日から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虐待防止は、日々の小さな違和感を共有することから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713232" y="18562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□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042416" y="1874520"/>
            <a:ext cx="7406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強い口調になったら、その場で言い換える</a:t>
            </a:r>
            <a:endParaRPr lang="en-US" sz="1320" dirty="0"/>
          </a:p>
        </p:txBody>
      </p:sp>
      <p:sp>
        <p:nvSpPr>
          <p:cNvPr id="9" name="Text 6"/>
          <p:cNvSpPr/>
          <p:nvPr/>
        </p:nvSpPr>
        <p:spPr>
          <a:xfrm>
            <a:off x="713232" y="235915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□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042416" y="2377440"/>
            <a:ext cx="7406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気になるケアを見たら、事実で相談する</a:t>
            </a:r>
            <a:endParaRPr lang="en-US" sz="1320" dirty="0"/>
          </a:p>
        </p:txBody>
      </p:sp>
      <p:sp>
        <p:nvSpPr>
          <p:cNvPr id="11" name="Text 8"/>
          <p:cNvSpPr/>
          <p:nvPr/>
        </p:nvSpPr>
        <p:spPr>
          <a:xfrm>
            <a:off x="713232" y="286207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□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042416" y="2880360"/>
            <a:ext cx="7406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利用者の表情や反応を記録に残す</a:t>
            </a:r>
            <a:endParaRPr lang="en-US" sz="1320" dirty="0"/>
          </a:p>
        </p:txBody>
      </p:sp>
      <p:sp>
        <p:nvSpPr>
          <p:cNvPr id="13" name="Text 10"/>
          <p:cNvSpPr/>
          <p:nvPr/>
        </p:nvSpPr>
        <p:spPr>
          <a:xfrm>
            <a:off x="713232" y="336499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□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042416" y="3383280"/>
            <a:ext cx="7406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委員会資料を現場の改善に使う</a:t>
            </a:r>
            <a:endParaRPr lang="en-US" sz="1320" dirty="0"/>
          </a:p>
        </p:txBody>
      </p:sp>
      <p:sp>
        <p:nvSpPr>
          <p:cNvPr id="15" name="Shape 12"/>
          <p:cNvSpPr/>
          <p:nvPr/>
        </p:nvSpPr>
        <p:spPr>
          <a:xfrm>
            <a:off x="8119872" y="4425696"/>
            <a:ext cx="3246120" cy="658368"/>
          </a:xfrm>
          <a:prstGeom prst="roundRect">
            <a:avLst>
              <a:gd name="adj" fmla="val 6944"/>
            </a:avLst>
          </a:prstGeom>
          <a:solidFill>
            <a:srgbClr val="182026"/>
          </a:solidFill>
          <a:ln w="12700">
            <a:solidFill>
              <a:srgbClr val="18202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02752" y="4645152"/>
            <a:ext cx="2880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責め合わず、見逃さず、チームで直す。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最後は行動リストで終えます。研修後の一歩が明確になるように締めます。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21" name="Text 18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確認テスト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理解度確認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58368" y="1847088"/>
            <a:ext cx="81838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8E0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9536" y="2011680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7674D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Q1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325880" y="1993392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虐待防止で大切なのは、個人を責めることだけである。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119872" y="197510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×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58368" y="2624328"/>
            <a:ext cx="81838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8E0D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9536" y="2788920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7674D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Q2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325880" y="2770632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強い口調や無視も、心理的虐待につながる可能性がある。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8119872" y="275234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○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58368" y="3401568"/>
            <a:ext cx="81838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8E0D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59536" y="3566160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7674D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Q3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325880" y="3547872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気になる場面は、事実を整理して相談・記録する。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19872" y="352958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○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研修の最後に短い確認テストとして使えます。解説は施設の方針に合わせて補足してください。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23" name="Text 20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導入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虐待は「特別な誰か」だけの問題ではありません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58368" y="1993392"/>
            <a:ext cx="7589520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忙しさ、慣れ、焦り、孤立が重なると、不適切な関わりは誰にでも起こり得ます。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58368" y="2706624"/>
            <a:ext cx="7589520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大切なのは、早く気づき、ひとりで抱えず、チームで修正することです。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8119872" y="4425696"/>
            <a:ext cx="3246120" cy="658368"/>
          </a:xfrm>
          <a:prstGeom prst="roundRect">
            <a:avLst>
              <a:gd name="adj" fmla="val 6944"/>
            </a:avLst>
          </a:prstGeom>
          <a:solidFill>
            <a:srgbClr val="182026"/>
          </a:solidFill>
          <a:ln w="12700">
            <a:solidFill>
              <a:srgbClr val="1820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302752" y="4645152"/>
            <a:ext cx="2880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気づける職場は、防げる職場。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職員を萎縮させないよう、誰にでも起こり得るリスクとして扱います。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15" name="Text 12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本日のゴール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研修後にできるようになること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713232" y="1984248"/>
            <a:ext cx="310896" cy="310896"/>
          </a:xfrm>
          <a:prstGeom prst="ellipse">
            <a:avLst/>
          </a:prstGeom>
          <a:solidFill>
            <a:srgbClr val="1F8F72"/>
          </a:solidFill>
          <a:ln w="12700">
            <a:solidFill>
              <a:srgbClr val="1F8F7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039112"/>
            <a:ext cx="310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70432" y="1938528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虐待にあたる可能性がある行為を説明できる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13232" y="2825496"/>
            <a:ext cx="310896" cy="310896"/>
          </a:xfrm>
          <a:prstGeom prst="ellipse">
            <a:avLst/>
          </a:prstGeom>
          <a:solidFill>
            <a:srgbClr val="1F8F72"/>
          </a:solidFill>
          <a:ln w="12700">
            <a:solidFill>
              <a:srgbClr val="1F8F7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13232" y="2880360"/>
            <a:ext cx="310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70432" y="2779776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グレーゾーンの声かけや対応に気づける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13232" y="3666744"/>
            <a:ext cx="310896" cy="310896"/>
          </a:xfrm>
          <a:prstGeom prst="ellipse">
            <a:avLst/>
          </a:prstGeom>
          <a:solidFill>
            <a:srgbClr val="1F8F72"/>
          </a:solidFill>
          <a:ln w="12700">
            <a:solidFill>
              <a:srgbClr val="1F8F7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13232" y="3721608"/>
            <a:ext cx="310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170432" y="3621024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気になった場面を相談、記録、共有できる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今日の到達目標を先に共有します。知識だけでなく、明日からの行動につなげます。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20" name="Text 17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基礎知識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虐待の5類型を、現場の言葉で確認する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21792" y="1901952"/>
            <a:ext cx="3310128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86384" y="2066544"/>
            <a:ext cx="2980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身体的虐待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786384" y="2377440"/>
            <a:ext cx="2980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叩く、つねる、乱暴に移乗する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325112" y="1901952"/>
            <a:ext cx="3310128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489704" y="2066544"/>
            <a:ext cx="2980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心理的虐待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489704" y="2377440"/>
            <a:ext cx="2980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怒鳴る、無視する、尊厳を傷つける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8028432" y="1901952"/>
            <a:ext cx="3310128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193024" y="2066544"/>
            <a:ext cx="2980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介護・世話の放棄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193024" y="2377440"/>
            <a:ext cx="2980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必要なケアを意図的に行わない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621792" y="3127248"/>
            <a:ext cx="3429000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86384" y="3291840"/>
            <a:ext cx="30998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経済的虐待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86384" y="3602736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本人の金銭を不適切に扱う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4325112" y="3127248"/>
            <a:ext cx="3429000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489704" y="3291840"/>
            <a:ext cx="30998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性的虐待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4489704" y="3602736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本人が望まない性的な関わり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定義は施設資料や公的資料に合わせて確認してください。スライドでは現場でイメージしやすい表現にしています。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26" name="Text 23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グレーゾーン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虐待ではないつもりでも、尊厳を傷つけることがあります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58368" y="1856232"/>
            <a:ext cx="832104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9536" y="1975104"/>
            <a:ext cx="7863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忙しくて、強い口調で「早くして」と言ってしまう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58368" y="2606040"/>
            <a:ext cx="832104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9536" y="2724912"/>
            <a:ext cx="7863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転倒が怖くて、本人の希望を聞かず行動を止め続ける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58368" y="3355848"/>
            <a:ext cx="8321040" cy="530352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9536" y="3474720"/>
            <a:ext cx="7863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認知症の方の訴えを「また同じこと」と流してしまう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7589520" y="4160520"/>
            <a:ext cx="3291840" cy="566928"/>
          </a:xfrm>
          <a:prstGeom prst="roundRect">
            <a:avLst>
              <a:gd name="adj" fmla="val 8065"/>
            </a:avLst>
          </a:prstGeom>
          <a:solidFill>
            <a:srgbClr val="EEF5F1"/>
          </a:solidFill>
          <a:ln w="12700">
            <a:solidFill>
              <a:srgbClr val="D8E0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772400" y="4352544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これは自分の現場でも起こり得るか？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グレーゾーンは責めるためではなく、早めに気づくために扱います。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19" name="Text 16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背景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不適切なケアが起こりやすいサイン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58368" y="1920240"/>
            <a:ext cx="4261104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9536" y="2084832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7674D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人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645920" y="2093976"/>
            <a:ext cx="29443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疲労、焦り、相談しにくさ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367528" y="1920240"/>
            <a:ext cx="4261104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568696" y="2084832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7674D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環境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355080" y="2093976"/>
            <a:ext cx="29443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人員不足、動線の悪さ、物品不足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58368" y="3154680"/>
            <a:ext cx="4261104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9536" y="3319272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7674D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情報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645920" y="3328416"/>
            <a:ext cx="29443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申し送り不足、ケア方針の不一致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5367528" y="3154680"/>
            <a:ext cx="4261104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0160">
            <a:solidFill>
              <a:srgbClr val="D8E0D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568696" y="3319272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7674D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関係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6355080" y="3328416"/>
            <a:ext cx="29443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職員同士の遠慮、注意しづらい空気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個人の注意不足だけにせず、仕組みやチームの状態も見ます。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23" name="Text 20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事例検討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事例：何度も立ち上がる利用者への対応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58368" y="1847088"/>
            <a:ext cx="5623560" cy="1353312"/>
          </a:xfrm>
          <a:prstGeom prst="roundRect">
            <a:avLst>
              <a:gd name="adj" fmla="val 3378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77824" y="2029968"/>
            <a:ext cx="5166360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夕方の忙しい時間帯。Aさんが何度も立ち上がり、職員Bさんは強い口調で「危ないから座っていて！」と繰り返しました。周囲の職員は気づいていましたが、声をかけられませんでした。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777240" y="356616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Q1. Bさんだけの問題にしないなら、何を確認しますか？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77240" y="400507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Q2. Aさんの行動の背景として何が考えられますか？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777240" y="4443984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Q3. 周囲の職員は、どんな声かけができたでしょうか？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架空事例です。本人の背景、職員の余裕、チームの声かけを分けて考えます。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16" name="Text 13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対応の型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気づいたら、4つの行動に分ける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58368" y="1993392"/>
            <a:ext cx="230428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41248" y="2221992"/>
            <a:ext cx="384048" cy="384048"/>
          </a:xfrm>
          <a:prstGeom prst="ellipse">
            <a:avLst/>
          </a:prstGeom>
          <a:solidFill>
            <a:srgbClr val="1F8F72"/>
          </a:solidFill>
          <a:ln w="12700">
            <a:solidFill>
              <a:srgbClr val="1F8F7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41248" y="2295144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353312" y="2221992"/>
            <a:ext cx="1325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気づく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86968" y="2889504"/>
            <a:ext cx="184708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声かけ、表情、ケアの雑さに目を向ける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401568" y="1993392"/>
            <a:ext cx="230428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584448" y="2221992"/>
            <a:ext cx="384048" cy="384048"/>
          </a:xfrm>
          <a:prstGeom prst="ellipse">
            <a:avLst/>
          </a:prstGeom>
          <a:solidFill>
            <a:srgbClr val="1F8F72"/>
          </a:solidFill>
          <a:ln w="12700">
            <a:solidFill>
              <a:srgbClr val="1F8F7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584448" y="2295144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096512" y="2221992"/>
            <a:ext cx="1325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止める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630168" y="2889504"/>
            <a:ext cx="184708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その場で利用者の安全と尊厳を守る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144768" y="1993392"/>
            <a:ext cx="230428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327648" y="2221992"/>
            <a:ext cx="384048" cy="384048"/>
          </a:xfrm>
          <a:prstGeom prst="ellipse">
            <a:avLst/>
          </a:prstGeom>
          <a:solidFill>
            <a:srgbClr val="1F8F72"/>
          </a:solidFill>
          <a:ln w="12700">
            <a:solidFill>
              <a:srgbClr val="1F8F7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27648" y="2295144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6839712" y="2221992"/>
            <a:ext cx="1325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相談する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373368" y="2889504"/>
            <a:ext cx="184708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ひとりで抱えず上司や委員会へ共有する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8887968" y="1993392"/>
            <a:ext cx="230428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1430">
            <a:solidFill>
              <a:srgbClr val="D8E0DD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70848" y="2221992"/>
            <a:ext cx="384048" cy="384048"/>
          </a:xfrm>
          <a:prstGeom prst="ellipse">
            <a:avLst/>
          </a:prstGeom>
          <a:solidFill>
            <a:srgbClr val="1F8F72"/>
          </a:solidFill>
          <a:ln w="12700">
            <a:solidFill>
              <a:srgbClr val="1F8F7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070848" y="2295144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9582912" y="2221992"/>
            <a:ext cx="1325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記録する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9116568" y="2889504"/>
            <a:ext cx="184708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事実、状況、対応を具体的に残す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すべて完璧にできなくても、まず相談することを強調します。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31" name="Text 28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 w="12700">
            <a:solidFill>
              <a:srgbClr val="FBFAF6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84048"/>
            <a:ext cx="1600200" cy="292608"/>
          </a:xfrm>
          <a:prstGeom prst="roundRect">
            <a:avLst>
              <a:gd name="adj" fmla="val 21875"/>
            </a:avLst>
          </a:prstGeom>
          <a:solidFill>
            <a:srgbClr val="EEF5F1"/>
          </a:solidFill>
          <a:ln w="8890">
            <a:solidFill>
              <a:srgbClr val="D8E0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3434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グループワーク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30352" y="841248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自分たちの現場で、防ぐ仕組みを考える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731520" y="1874520"/>
            <a:ext cx="8778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1. 最近、強い口調になりやすい場面はどこか</a:t>
            </a:r>
            <a:endParaRPr lang="en-US" sz="1420" dirty="0"/>
          </a:p>
        </p:txBody>
      </p:sp>
      <p:sp>
        <p:nvSpPr>
          <p:cNvPr id="8" name="Text 5"/>
          <p:cNvSpPr/>
          <p:nvPr/>
        </p:nvSpPr>
        <p:spPr>
          <a:xfrm>
            <a:off x="731520" y="2542032"/>
            <a:ext cx="8778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2. その場面で職員を助ける声かけは何か</a:t>
            </a:r>
            <a:endParaRPr lang="en-US" sz="1420" dirty="0"/>
          </a:p>
        </p:txBody>
      </p:sp>
      <p:sp>
        <p:nvSpPr>
          <p:cNvPr id="9" name="Text 6"/>
          <p:cNvSpPr/>
          <p:nvPr/>
        </p:nvSpPr>
        <p:spPr>
          <a:xfrm>
            <a:off x="731520" y="3209544"/>
            <a:ext cx="8778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18202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3. 委員会やリーダーに共有したい改善点は何か</a:t>
            </a:r>
            <a:endParaRPr lang="en-US" sz="1420" dirty="0"/>
          </a:p>
        </p:txBody>
      </p:sp>
      <p:sp>
        <p:nvSpPr>
          <p:cNvPr id="10" name="Shape 7"/>
          <p:cNvSpPr/>
          <p:nvPr/>
        </p:nvSpPr>
        <p:spPr>
          <a:xfrm>
            <a:off x="658368" y="4251960"/>
            <a:ext cx="8321040" cy="640080"/>
          </a:xfrm>
          <a:prstGeom prst="roundRect">
            <a:avLst>
              <a:gd name="adj" fmla="val 7143"/>
            </a:avLst>
          </a:prstGeom>
          <a:solidFill>
            <a:srgbClr val="EEF5F1"/>
          </a:solidFill>
          <a:ln w="12700">
            <a:solidFill>
              <a:srgbClr val="D8E0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4443984"/>
            <a:ext cx="7818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最後に、各グループ1つだけ「明日から試すこと」を発表します。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9646920" y="0"/>
            <a:ext cx="2542032" cy="6858000"/>
          </a:xfrm>
          <a:prstGeom prst="rect">
            <a:avLst/>
          </a:prstGeom>
          <a:solidFill>
            <a:srgbClr val="EEF5F1"/>
          </a:solidFill>
          <a:ln w="12700">
            <a:solidFill>
              <a:srgbClr val="EEF5F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012680" y="10058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624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講師メモ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0012680" y="1417320"/>
            <a:ext cx="1600200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ワークは理想論ではなく、明日から試せる小さな行動に絞ります。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411480" y="6446520"/>
            <a:ext cx="8229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福祉現場の研修資料時短術 | NotebookLM出力例</a:t>
            </a:r>
            <a:endParaRPr lang="en-US" sz="700" dirty="0"/>
          </a:p>
        </p:txBody>
      </p:sp>
      <p:sp>
        <p:nvSpPr>
          <p:cNvPr id="16" name="Text 13"/>
          <p:cNvSpPr/>
          <p:nvPr/>
        </p:nvSpPr>
        <p:spPr>
          <a:xfrm>
            <a:off x="11064240" y="642823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F6B7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Yu Gothi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Codex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虐待防止研修 完成スライド見本</dc:title>
  <dc:subject>NotebookLMで作る虐待防止研修スライド見本</dc:subject>
  <dc:creator>福祉現場の研修資料時短術</dc:creator>
  <cp:lastModifiedBy>福祉現場の研修資料時短術</cp:lastModifiedBy>
  <cp:revision>1</cp:revision>
  <dcterms:created xsi:type="dcterms:W3CDTF">2026-05-01T07:04:04Z</dcterms:created>
  <dcterms:modified xsi:type="dcterms:W3CDTF">2026-05-01T07:04:04Z</dcterms:modified>
</cp:coreProperties>
</file>